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A71DE9-CC8D-4653-AC98-EE06612C6CAB}">
  <a:tblStyle styleId="{84A71DE9-CC8D-4653-AC98-EE06612C6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2"/>
    <p:restoredTop sz="94597"/>
  </p:normalViewPr>
  <p:slideViewPr>
    <p:cSldViewPr snapToGrid="0" snapToObjects="1">
      <p:cViewPr varScale="1">
        <p:scale>
          <a:sx n="109" d="100"/>
          <a:sy n="109" d="100"/>
        </p:scale>
        <p:origin x="20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6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3"/>
              <a:chOff x="7343003" y="4453710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-1"/>
            <a:ext cx="3814073" cy="3839102"/>
            <a:chOff x="5043502" y="-1"/>
            <a:chExt cx="3814073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6" cy="1044300"/>
            <a:chOff x="51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5" cy="1384536"/>
            <a:chOff x="146768" y="3405"/>
            <a:chExt cx="1233215" cy="1384536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3"/>
              <a:chOff x="1063183" y="3405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4"/>
              <a:chOff x="604975" y="3405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6"/>
              <a:chOff x="146768" y="3405"/>
              <a:chExt cx="316800" cy="1384536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8" cy="2239500"/>
            <a:chOff x="6775083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254"/>
            <a:ext cx="2267379" cy="2601741"/>
            <a:chOff x="6790514" y="1254"/>
            <a:chExt cx="2267379" cy="2601741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536" y="1254"/>
              <a:ext cx="1990357" cy="1990302"/>
              <a:chOff x="7067536" y="1254"/>
              <a:chExt cx="1990357" cy="1990302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699" cy="548699"/>
              <a:chOff x="6790514" y="118856"/>
              <a:chExt cx="548699" cy="548699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Nunito"/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900" b="0" i="0" u="none" strike="noStrike" cap="none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3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292950" y="477437"/>
            <a:ext cx="5079000" cy="14472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-US" sz="2800" b="1" i="0" u="none" strike="noStrike" cap="none" dirty="0" smtClean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>Crystal Advanced Analytics</a:t>
            </a:r>
            <a: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/>
            </a:r>
            <a:b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</a:br>
            <a:endParaRPr lang="en" sz="2800" b="1" i="0" u="none" strike="noStrike" cap="none" dirty="0">
              <a:solidFill>
                <a:schemeClr val="tx2">
                  <a:lumMod val="75000"/>
                </a:schemeClr>
              </a:solidFill>
              <a:latin typeface="Andalus" panose="02020603050405020304" pitchFamily="18" charset="-78"/>
              <a:ea typeface="Times New Roman"/>
              <a:cs typeface="Andalus" panose="02020603050405020304" pitchFamily="18" charset="-78"/>
              <a:sym typeface="Times New Roman"/>
            </a:endParaRPr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292950" y="3631193"/>
            <a:ext cx="4444200" cy="118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Claudino Alves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endParaRPr sz="2000" b="1" i="0" u="none" strike="noStrike" cap="none" dirty="0">
              <a:solidFill>
                <a:schemeClr val="tx2">
                  <a:lumMod val="60000"/>
                  <a:lumOff val="40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  <a:sym typeface="Nuni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Harshil Haumeer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7433" y="675101"/>
            <a:ext cx="1886006" cy="1903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92950" y="2089266"/>
            <a:ext cx="3620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Milestone </a:t>
            </a:r>
            <a:r>
              <a:rPr lang="en-US" sz="3200" dirty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585999" y="821635"/>
            <a:ext cx="6362863" cy="30685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" sz="24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Client:     </a:t>
            </a: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Richard Griffith</a:t>
            </a: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/>
            </a:r>
            <a:b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	     </a:t>
            </a: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Psychology</a:t>
            </a: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Faculty </a:t>
            </a:r>
            <a:b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Sponsor: </a:t>
            </a: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lang="en" sz="1400" b="1" i="0" u="none" strike="noStrike" cap="none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2872369" y="2296287"/>
            <a:ext cx="189506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9D5D5"/>
              </a:buClr>
              <a:buSzPct val="25000"/>
              <a:buFont typeface="Bell MT"/>
              <a:buNone/>
            </a:pP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Philip Chan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2872369" y="2665619"/>
            <a:ext cx="2226366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345"/>
              </a:buClr>
              <a:buSzPct val="25000"/>
              <a:buFont typeface="Bell MT"/>
              <a:buNone/>
            </a:pP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1195009" y="656515"/>
            <a:ext cx="7030500" cy="6772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000" b="1" i="0" u="none" strike="noStrike" cap="none" dirty="0">
                <a:solidFill>
                  <a:srgbClr val="FFC000"/>
                </a:solidFill>
                <a:latin typeface="Maven Pro"/>
                <a:ea typeface="Maven Pro"/>
                <a:cs typeface="Maven Pro"/>
                <a:sym typeface="Maven Pro"/>
              </a:rPr>
              <a:t>Progress of Current Milestone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540312"/>
              </p:ext>
            </p:extLst>
          </p:nvPr>
        </p:nvGraphicFramePr>
        <p:xfrm>
          <a:off x="1195009" y="1688122"/>
          <a:ext cx="7672756" cy="2400573"/>
        </p:xfrm>
        <a:graphic>
          <a:graphicData uri="http://schemas.openxmlformats.org/drawingml/2006/table">
            <a:tbl>
              <a:tblPr bandRow="1">
                <a:tableStyleId>{69C7853C-536D-4A76-A0AE-DD22124D55A5}</a:tableStyleId>
              </a:tblPr>
              <a:tblGrid>
                <a:gridCol w="2553319"/>
                <a:gridCol w="1023888"/>
                <a:gridCol w="831909"/>
                <a:gridCol w="767915"/>
                <a:gridCol w="2495725"/>
              </a:tblGrid>
              <a:tr h="3903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Task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Completion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Claudino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Harshil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To do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4168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Set up Website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002060"/>
                          </a:solidFill>
                          <a:effectLst/>
                        </a:rPr>
                        <a:t>100</a:t>
                      </a: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%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624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 web-scrapper on website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4245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 text classifier on website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663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Implement, test and demo benchmarking analysis tool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Research on benchmarking tool, and implementation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1246182"/>
            <a:ext cx="7030500" cy="373134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200" b="0" i="0" u="none" strike="noStrike" cap="none" dirty="0" smtClean="0">
              <a:solidFill>
                <a:srgbClr val="4AC1B9"/>
              </a:solidFill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200" b="0" i="0" u="none" strike="noStrike" cap="none" dirty="0" smtClean="0">
                <a:solidFill>
                  <a:srgbClr val="4AC1B9"/>
                </a:solidFill>
                <a:sym typeface="Nunito"/>
              </a:rPr>
              <a:t>Task </a:t>
            </a:r>
            <a:r>
              <a:rPr lang="en-US" sz="1200" dirty="0">
                <a:solidFill>
                  <a:srgbClr val="4AC1B9"/>
                </a:solidFill>
              </a:rPr>
              <a:t>1</a:t>
            </a:r>
            <a:r>
              <a:rPr lang="en" sz="1200" b="0" i="0" u="none" strike="noStrike" cap="none" dirty="0" smtClean="0">
                <a:solidFill>
                  <a:srgbClr val="4AC1B9"/>
                </a:solidFill>
                <a:sym typeface="Nunito"/>
              </a:rPr>
              <a:t>: </a:t>
            </a:r>
            <a:r>
              <a:rPr lang="en-US" sz="1200" b="0" i="0" u="none" strike="noStrike" cap="none" dirty="0" smtClean="0">
                <a:solidFill>
                  <a:srgbClr val="4AC1B9"/>
                </a:solidFill>
                <a:sym typeface="Nunito"/>
              </a:rPr>
              <a:t>Implementation of Website</a:t>
            </a:r>
            <a:endParaRPr lang="en" sz="1200" b="0" i="0" u="none" strike="noStrike" cap="none" dirty="0" smtClean="0">
              <a:solidFill>
                <a:srgbClr val="4AC1B9"/>
              </a:solidFill>
              <a:sym typeface="Nunito"/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dirty="0" smtClean="0">
                <a:solidFill>
                  <a:srgbClr val="002060"/>
                </a:solidFill>
              </a:rPr>
              <a:t>Back-end implemented on </a:t>
            </a:r>
            <a:r>
              <a:rPr lang="en-US" sz="1200" dirty="0" err="1" smtClean="0">
                <a:solidFill>
                  <a:srgbClr val="002060"/>
                </a:solidFill>
              </a:rPr>
              <a:t>PyCharm</a:t>
            </a:r>
            <a:r>
              <a:rPr lang="en-US" sz="1200" dirty="0" smtClean="0">
                <a:solidFill>
                  <a:srgbClr val="002060"/>
                </a:solidFill>
              </a:rPr>
              <a:t> IDE, Django and Django-REST Framework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dirty="0" smtClean="0">
                <a:solidFill>
                  <a:srgbClr val="002060"/>
                </a:solidFill>
              </a:rPr>
              <a:t>Front-end implemented on Angular 2, HTML, CSS and JavaScript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200" dirty="0" smtClean="0">
                <a:solidFill>
                  <a:srgbClr val="002060"/>
                </a:solidFill>
              </a:rPr>
              <a:t>Account settings implementation; Sign up and Sign </a:t>
            </a:r>
            <a:r>
              <a:rPr lang="en-US" sz="1200" dirty="0" smtClean="0">
                <a:solidFill>
                  <a:srgbClr val="002060"/>
                </a:solidFill>
              </a:rPr>
              <a:t>In</a:t>
            </a: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dirty="0">
                <a:solidFill>
                  <a:srgbClr val="4AC1B9"/>
                </a:solidFill>
              </a:rPr>
              <a:t>Task </a:t>
            </a:r>
            <a:r>
              <a:rPr lang="en-US" sz="1200" dirty="0" smtClean="0">
                <a:solidFill>
                  <a:srgbClr val="4AC1B9"/>
                </a:solidFill>
              </a:rPr>
              <a:t>2</a:t>
            </a:r>
            <a:r>
              <a:rPr lang="en" sz="1200" dirty="0" smtClean="0">
                <a:solidFill>
                  <a:srgbClr val="4AC1B9"/>
                </a:solidFill>
              </a:rPr>
              <a:t>: </a:t>
            </a:r>
            <a:r>
              <a:rPr lang="en-US" sz="1200" dirty="0">
                <a:solidFill>
                  <a:srgbClr val="4AC1B9"/>
                </a:solidFill>
              </a:rPr>
              <a:t>Implementation of  Web-Scrapper on website</a:t>
            </a:r>
            <a:endParaRPr lang="en" sz="1200" dirty="0">
              <a:solidFill>
                <a:srgbClr val="4AC1B9"/>
              </a:solidFill>
            </a:endParaRP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Provide reviews from social media platforms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Sorted by most recent reviews</a:t>
            </a:r>
            <a:r>
              <a:rPr lang="en" sz="1200" dirty="0">
                <a:solidFill>
                  <a:srgbClr val="4AC1B9"/>
                </a:solidFill>
              </a:rPr>
              <a:t>	     </a:t>
            </a: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dirty="0">
              <a:solidFill>
                <a:srgbClr val="4AC1B9"/>
              </a:solidFill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dirty="0">
                <a:solidFill>
                  <a:srgbClr val="4AC1B9"/>
                </a:solidFill>
              </a:rPr>
              <a:t>Task </a:t>
            </a:r>
            <a:r>
              <a:rPr lang="en-US" sz="1200" dirty="0" smtClean="0">
                <a:solidFill>
                  <a:srgbClr val="4AC1B9"/>
                </a:solidFill>
              </a:rPr>
              <a:t>3</a:t>
            </a:r>
            <a:r>
              <a:rPr lang="en" sz="1200" dirty="0" smtClean="0">
                <a:solidFill>
                  <a:srgbClr val="4AC1B9"/>
                </a:solidFill>
              </a:rPr>
              <a:t>: </a:t>
            </a:r>
            <a:r>
              <a:rPr lang="en-US" sz="1200" dirty="0">
                <a:solidFill>
                  <a:srgbClr val="4AC1B9"/>
                </a:solidFill>
              </a:rPr>
              <a:t>Implementation of text classifier on website</a:t>
            </a:r>
            <a:endParaRPr lang="en" sz="1200" dirty="0">
              <a:solidFill>
                <a:srgbClr val="4AC1B9"/>
              </a:solidFill>
            </a:endParaRP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Reviews are automatically assigned their respective categories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NBC Classifier</a:t>
            </a:r>
            <a:endParaRPr lang="en" sz="1200" dirty="0">
              <a:solidFill>
                <a:srgbClr val="002060"/>
              </a:solidFill>
            </a:endParaRPr>
          </a:p>
          <a:p>
            <a:pPr marL="139700" lvl="0" indent="0">
              <a:spcAft>
                <a:spcPts val="0"/>
              </a:spcAft>
              <a:buClr>
                <a:srgbClr val="D9D9D9"/>
              </a:buClr>
              <a:buNone/>
            </a:pPr>
            <a:endParaRPr lang="en" sz="1200" dirty="0">
              <a:solidFill>
                <a:srgbClr val="4AC1B9"/>
              </a:solidFill>
            </a:endParaRPr>
          </a:p>
          <a:p>
            <a:pPr marL="457200" lvl="0" indent="-317500">
              <a:spcAft>
                <a:spcPts val="0"/>
              </a:spcAft>
              <a:buClr>
                <a:srgbClr val="D9D9D9"/>
              </a:buClr>
            </a:pPr>
            <a:r>
              <a:rPr lang="en" sz="1200" dirty="0">
                <a:solidFill>
                  <a:srgbClr val="4AC1B9"/>
                </a:solidFill>
              </a:rPr>
              <a:t>Task </a:t>
            </a:r>
            <a:r>
              <a:rPr lang="en-US" sz="1200" dirty="0" smtClean="0">
                <a:solidFill>
                  <a:srgbClr val="4AC1B9"/>
                </a:solidFill>
              </a:rPr>
              <a:t>4</a:t>
            </a:r>
            <a:r>
              <a:rPr lang="en" sz="1200" dirty="0" smtClean="0">
                <a:solidFill>
                  <a:srgbClr val="4AC1B9"/>
                </a:solidFill>
              </a:rPr>
              <a:t>: </a:t>
            </a:r>
            <a:r>
              <a:rPr lang="en-US" sz="1200" dirty="0">
                <a:solidFill>
                  <a:srgbClr val="4AC1B9"/>
                </a:solidFill>
              </a:rPr>
              <a:t>Implementation of Benchmarking tool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Comparison of MCO’s data to another Airport</a:t>
            </a:r>
          </a:p>
          <a:p>
            <a:pPr marL="515938" lvl="0" indent="-171450"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rgbClr val="002060"/>
                </a:solidFill>
              </a:rPr>
              <a:t>Visualized through bar-charts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050" dirty="0" smtClean="0">
              <a:solidFill>
                <a:srgbClr val="002060"/>
              </a:solidFill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050" dirty="0" smtClean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246881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54562" y="223436"/>
            <a:ext cx="7030500" cy="492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Demo </a:t>
            </a:r>
            <a:r>
              <a:rPr lang="en-US" sz="2000" b="1" smtClean="0">
                <a:solidFill>
                  <a:srgbClr val="FFC000"/>
                </a:solidFill>
                <a:latin typeface="Bell MT" panose="02020503060305020303" pitchFamily="18" charset="0"/>
              </a:rPr>
              <a:t>: Website; </a:t>
            </a:r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Sign-up, Sign-in</a:t>
            </a:r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10" name="Accou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6087" y="809633"/>
            <a:ext cx="7283839" cy="40906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1354562" y="352390"/>
            <a:ext cx="7030500" cy="492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Demo : Website; Reviews and Categorization</a:t>
            </a:r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5" name="Review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4562" y="844802"/>
            <a:ext cx="6898484" cy="4172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61164" y="708906"/>
            <a:ext cx="42727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Plan for Next Milestone</a:t>
            </a:r>
            <a:endParaRPr lang="en-US" sz="2000" b="1" dirty="0">
              <a:solidFill>
                <a:srgbClr val="FFC000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378594"/>
              </p:ext>
            </p:extLst>
          </p:nvPr>
        </p:nvGraphicFramePr>
        <p:xfrm>
          <a:off x="1603375" y="1895156"/>
          <a:ext cx="6532439" cy="2700289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578043"/>
                <a:gridCol w="1812315"/>
                <a:gridCol w="2142081"/>
              </a:tblGrid>
              <a:tr h="25815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Task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Claudino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Harshil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8542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Implement, test and demo benchmarking tool</a:t>
                      </a:r>
                    </a:p>
                    <a:p>
                      <a:pPr marL="0" marR="0" algn="ctr"/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60%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55529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Improve web interface</a:t>
                      </a:r>
                    </a:p>
                    <a:p>
                      <a:pPr marL="228600" marR="0" algn="ctr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tabLst>
                          <a:tab pos="139700" algn="l"/>
                          <a:tab pos="457200" algn="l"/>
                        </a:tabLs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10326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Implement sentiment analysis on website and implement drill-down feature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50%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</a:rPr>
                        <a:t>50%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553274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203</Words>
  <Application>Microsoft Macintosh PowerPoint</Application>
  <PresentationFormat>On-screen Show (16:9)</PresentationFormat>
  <Paragraphs>70</Paragraphs>
  <Slides>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Andalus</vt:lpstr>
      <vt:lpstr>Bell MT</vt:lpstr>
      <vt:lpstr>Calibri</vt:lpstr>
      <vt:lpstr>Courier New</vt:lpstr>
      <vt:lpstr>Maven Pro</vt:lpstr>
      <vt:lpstr>Nunito</vt:lpstr>
      <vt:lpstr>Times New Roman</vt:lpstr>
      <vt:lpstr>Arial</vt:lpstr>
      <vt:lpstr>Momentum</vt:lpstr>
      <vt:lpstr>Crystal Advanced Analytics </vt:lpstr>
      <vt:lpstr>Client:     Dr. Richard Griffith       Department of Psychology    Faculty  Sponsor:     </vt:lpstr>
      <vt:lpstr>Progress of Current Milestone</vt:lpstr>
      <vt:lpstr>Discussion of each accomplished task for current milestone:</vt:lpstr>
      <vt:lpstr>Demo : Website; Sign-up, Sign-in</vt:lpstr>
      <vt:lpstr>Demo : Website; Reviews and Categorization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Future-oriented Benchmarking Through Social Media Analysis </dc:title>
  <cp:lastModifiedBy>Harshil Haumeer</cp:lastModifiedBy>
  <cp:revision>79</cp:revision>
  <dcterms:modified xsi:type="dcterms:W3CDTF">2017-11-29T18:01:53Z</dcterms:modified>
</cp:coreProperties>
</file>